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D09D3-4473-4163-8642-FB9A9869C8C3}"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54AAFF-0000-41D3-A908-C5869F9B73D6}"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763688" y="1412776"/>
            <a:ext cx="6480720" cy="646331"/>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a:solidFill>
                  <a:prstClr val="white"/>
                </a:solidFill>
                <a:cs typeface="Arial" charset="0"/>
              </a:rPr>
              <a:t>Tasa de variación de la productividad total de los factores en las MIPYMES apoyadas</a:t>
            </a:r>
            <a:endParaRPr lang="es-ES" b="1" dirty="0">
              <a:solidFill>
                <a:prstClr val="white"/>
              </a:solidFill>
              <a:cs typeface="Arial" charset="0"/>
            </a:endParaRPr>
          </a:p>
        </p:txBody>
      </p:sp>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2160240" cy="369332"/>
          </a:xfrm>
          <a:prstGeom prst="rect">
            <a:avLst/>
          </a:prstGeom>
          <a:noFill/>
        </p:spPr>
        <p:txBody>
          <a:bodyPr wrap="square" rtlCol="0">
            <a:spAutoFit/>
          </a:bodyPr>
          <a:lstStyle/>
          <a:p>
            <a:r>
              <a:rPr lang="es-MX" b="1" dirty="0">
                <a:solidFill>
                  <a:prstClr val="black"/>
                </a:solidFill>
              </a:rPr>
              <a:t>Indicador</a:t>
            </a:r>
          </a:p>
        </p:txBody>
      </p:sp>
      <p:sp>
        <p:nvSpPr>
          <p:cNvPr id="18" name="TextBox 17"/>
          <p:cNvSpPr txBox="1"/>
          <p:nvPr/>
        </p:nvSpPr>
        <p:spPr>
          <a:xfrm>
            <a:off x="179512" y="1763524"/>
            <a:ext cx="1296144" cy="646331"/>
          </a:xfrm>
          <a:prstGeom prst="rect">
            <a:avLst/>
          </a:prstGeom>
          <a:noFill/>
        </p:spPr>
        <p:txBody>
          <a:bodyPr wrap="square" rtlCol="0">
            <a:spAutoFit/>
          </a:bodyPr>
          <a:lstStyle/>
          <a:p>
            <a:r>
              <a:rPr lang="es-MX" b="1" dirty="0">
                <a:solidFill>
                  <a:prstClr val="black"/>
                </a:solidFill>
              </a:rPr>
              <a:t>Nivel: Propósito</a:t>
            </a:r>
          </a:p>
        </p:txBody>
      </p:sp>
      <p:pic>
        <p:nvPicPr>
          <p:cNvPr id="9" name="Picture 8" descr="niño preguntando.jpg"/>
          <p:cNvPicPr>
            <a:picLocks noChangeAspect="1"/>
          </p:cNvPicPr>
          <p:nvPr/>
        </p:nvPicPr>
        <p:blipFill>
          <a:blip r:embed="rId4" cstate="print"/>
          <a:stretch>
            <a:fillRect/>
          </a:stretch>
        </p:blipFill>
        <p:spPr>
          <a:xfrm>
            <a:off x="179512" y="2645469"/>
            <a:ext cx="1359595" cy="1359595"/>
          </a:xfrm>
          <a:prstGeom prst="rect">
            <a:avLst/>
          </a:prstGeom>
        </p:spPr>
      </p:pic>
      <p:sp>
        <p:nvSpPr>
          <p:cNvPr id="10" name="TextBox 9"/>
          <p:cNvSpPr txBox="1"/>
          <p:nvPr/>
        </p:nvSpPr>
        <p:spPr>
          <a:xfrm>
            <a:off x="1691680" y="2564904"/>
            <a:ext cx="7128792" cy="1938992"/>
          </a:xfrm>
          <a:prstGeom prst="rect">
            <a:avLst/>
          </a:prstGeom>
          <a:noFill/>
        </p:spPr>
        <p:txBody>
          <a:bodyPr wrap="square" rtlCol="0">
            <a:spAutoFit/>
          </a:bodyPr>
          <a:lstStyle/>
          <a:p>
            <a:pPr algn="just"/>
            <a:r>
              <a:rPr lang="es-MX" sz="1500" dirty="0">
                <a:solidFill>
                  <a:prstClr val="black"/>
                </a:solidFill>
              </a:rPr>
              <a:t>Mide </a:t>
            </a:r>
            <a:r>
              <a:rPr lang="es-MX" sz="1500" dirty="0" smtClean="0">
                <a:solidFill>
                  <a:prstClr val="black"/>
                </a:solidFill>
              </a:rPr>
              <a:t>la variación de </a:t>
            </a:r>
            <a:r>
              <a:rPr lang="es-MX" sz="1500" dirty="0">
                <a:solidFill>
                  <a:prstClr val="black"/>
                </a:solidFill>
              </a:rPr>
              <a:t>la productividad total de los factores en las MIPYMES que son apoyadas con recursos del Fondo Nacional Emprendedor.</a:t>
            </a:r>
          </a:p>
          <a:p>
            <a:pPr algn="just"/>
            <a:endParaRPr lang="es-MX" sz="1500" dirty="0">
              <a:solidFill>
                <a:prstClr val="black"/>
              </a:solidFill>
            </a:endParaRPr>
          </a:p>
          <a:p>
            <a:pPr algn="just"/>
            <a:r>
              <a:rPr lang="es-MX" sz="1500" dirty="0">
                <a:solidFill>
                  <a:prstClr val="black"/>
                </a:solidFill>
              </a:rPr>
              <a:t>La Productividad total de los factores </a:t>
            </a:r>
            <a:r>
              <a:rPr lang="es-MX" sz="1500" dirty="0" smtClean="0">
                <a:solidFill>
                  <a:prstClr val="black"/>
                </a:solidFill>
              </a:rPr>
              <a:t> es un concepto usado en la teoría económica, que representa entre otros elementos a la tecnología, la organización y administración de las empresas y efectos del marco institucional  en la economía. También se le define como un residual que mide la parte del incremento del producto que no se explica por los incrementos en los factores utiliza os en la producción, INEGI</a:t>
            </a:r>
            <a:r>
              <a:rPr lang="es-MX" sz="1500" baseline="30000" dirty="0" smtClean="0">
                <a:solidFill>
                  <a:prstClr val="black"/>
                </a:solidFill>
              </a:rPr>
              <a:t>1</a:t>
            </a:r>
            <a:endParaRPr lang="es-MX" sz="1500" baseline="30000" dirty="0">
              <a:solidFill>
                <a:prstClr val="black"/>
              </a:solidFill>
            </a:endParaRPr>
          </a:p>
        </p:txBody>
      </p:sp>
      <p:sp>
        <p:nvSpPr>
          <p:cNvPr id="14" name="Down Arrow 13"/>
          <p:cNvSpPr/>
          <p:nvPr/>
        </p:nvSpPr>
        <p:spPr>
          <a:xfrm>
            <a:off x="5148064" y="2132856"/>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5" name="TextBox 14"/>
          <p:cNvSpPr txBox="1"/>
          <p:nvPr/>
        </p:nvSpPr>
        <p:spPr>
          <a:xfrm>
            <a:off x="0" y="6362164"/>
            <a:ext cx="9071992" cy="307777"/>
          </a:xfrm>
          <a:prstGeom prst="rect">
            <a:avLst/>
          </a:prstGeom>
          <a:noFill/>
        </p:spPr>
        <p:txBody>
          <a:bodyPr wrap="square" rtlCol="0">
            <a:spAutoFit/>
          </a:bodyPr>
          <a:lstStyle/>
          <a:p>
            <a:r>
              <a:rPr lang="es-MX" sz="1400" baseline="30000" dirty="0" smtClean="0">
                <a:solidFill>
                  <a:prstClr val="black"/>
                </a:solidFill>
              </a:rPr>
              <a:t>1 http://internet.contenidos.inegi.org.mx/contenidos/productos//prod_serv/contenidos/espanol/bvinegi/productos/nueva_estruc/702825068103.pdf</a:t>
            </a:r>
            <a:endParaRPr lang="es-MX" sz="1400" dirty="0">
              <a:solidFill>
                <a:prstClr val="black"/>
              </a:solidFill>
            </a:endParaRPr>
          </a:p>
        </p:txBody>
      </p:sp>
      <p:sp>
        <p:nvSpPr>
          <p:cNvPr id="20" name="TextBox 19"/>
          <p:cNvSpPr txBox="1"/>
          <p:nvPr/>
        </p:nvSpPr>
        <p:spPr>
          <a:xfrm>
            <a:off x="1763688" y="4509120"/>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21" name="Table 20"/>
          <p:cNvGraphicFramePr>
            <a:graphicFrameLocks noGrp="1"/>
          </p:cNvGraphicFramePr>
          <p:nvPr/>
        </p:nvGraphicFramePr>
        <p:xfrm>
          <a:off x="1691681" y="4869160"/>
          <a:ext cx="6984775" cy="1473200"/>
        </p:xfrm>
        <a:graphic>
          <a:graphicData uri="http://schemas.openxmlformats.org/drawingml/2006/table">
            <a:tbl>
              <a:tblPr firstRow="1" bandRow="1">
                <a:tableStyleId>{5C22544A-7EE6-4342-B048-85BDC9FD1C3A}</a:tableStyleId>
              </a:tblPr>
              <a:tblGrid>
                <a:gridCol w="1155091"/>
                <a:gridCol w="2301293"/>
                <a:gridCol w="1296144"/>
                <a:gridCol w="2232247"/>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c>
                  <a:txBody>
                    <a:bodyPr/>
                    <a:lstStyle/>
                    <a:p>
                      <a:r>
                        <a:rPr lang="es-MX" sz="1400" dirty="0" smtClean="0"/>
                        <a:t>Variable 3</a:t>
                      </a:r>
                      <a:endParaRPr lang="es-MX" sz="1400" dirty="0"/>
                    </a:p>
                  </a:txBody>
                  <a:tcPr/>
                </a:tc>
                <a:tc>
                  <a:txBody>
                    <a:bodyPr/>
                    <a:lstStyle/>
                    <a:p>
                      <a:r>
                        <a:rPr lang="es-MX" sz="1400" dirty="0" smtClean="0"/>
                        <a:t>Variable</a:t>
                      </a:r>
                      <a:r>
                        <a:rPr lang="es-MX" sz="1400" baseline="0" dirty="0" smtClean="0"/>
                        <a:t> 4</a:t>
                      </a:r>
                      <a:endParaRPr lang="es-MX" sz="1400" dirty="0"/>
                    </a:p>
                  </a:txBody>
                  <a:tcPr/>
                </a:tc>
              </a:tr>
              <a:tr h="370840">
                <a:tc>
                  <a:txBody>
                    <a:bodyPr/>
                    <a:lstStyle/>
                    <a:p>
                      <a:r>
                        <a:rPr lang="es-MX" sz="1400" dirty="0" smtClean="0"/>
                        <a:t>Ventas en el año t</a:t>
                      </a:r>
                      <a:endParaRPr lang="es-MX" sz="1400" dirty="0"/>
                    </a:p>
                  </a:txBody>
                  <a:tcPr/>
                </a:tc>
                <a:tc>
                  <a:txBody>
                    <a:bodyPr/>
                    <a:lstStyle/>
                    <a:p>
                      <a:r>
                        <a:rPr lang="es-MX" sz="1400" dirty="0" smtClean="0"/>
                        <a:t>Suma del valor del trabajo, el valor del capital y los insumos del año t</a:t>
                      </a:r>
                      <a:endParaRPr lang="es-MX" sz="1400" dirty="0"/>
                    </a:p>
                  </a:txBody>
                  <a:tcPr/>
                </a:tc>
                <a:tc>
                  <a:txBody>
                    <a:bodyPr/>
                    <a:lstStyle/>
                    <a:p>
                      <a:r>
                        <a:rPr lang="es-MX" sz="1400" dirty="0" smtClean="0"/>
                        <a:t>Ventas en el año t-1</a:t>
                      </a:r>
                      <a:endParaRPr lang="es-MX" sz="1400" dirty="0"/>
                    </a:p>
                  </a:txBody>
                  <a:tcPr/>
                </a:tc>
                <a:tc>
                  <a:txBody>
                    <a:bodyPr/>
                    <a:lstStyle/>
                    <a:p>
                      <a:r>
                        <a:rPr lang="es-MX" sz="1400" dirty="0" smtClean="0"/>
                        <a:t>Suma del valor del trabajo, el valor del capital y los insumos en el año t-1</a:t>
                      </a:r>
                      <a:endParaRPr lang="es-MX" sz="1400" dirty="0"/>
                    </a:p>
                  </a:txBody>
                  <a:tcPr/>
                </a:tc>
              </a:tr>
              <a:tr h="370840">
                <a:tc gridSpan="2">
                  <a:txBody>
                    <a:bodyPr/>
                    <a:lstStyle/>
                    <a:p>
                      <a:r>
                        <a:rPr lang="es-MX" sz="1400" kern="1200" dirty="0" smtClean="0">
                          <a:solidFill>
                            <a:schemeClr val="dk1"/>
                          </a:solidFill>
                          <a:latin typeface="+mn-lt"/>
                          <a:ea typeface="+mn-ea"/>
                          <a:cs typeface="+mn-cs"/>
                        </a:rPr>
                        <a:t>Frecuencia: Anual</a:t>
                      </a:r>
                    </a:p>
                  </a:txBody>
                  <a:tcPr/>
                </a:tc>
                <a:tc hMerge="1">
                  <a:txBody>
                    <a:bodyPr/>
                    <a:lstStyle/>
                    <a:p>
                      <a:endParaRPr lang="es-MX" dirty="0"/>
                    </a:p>
                  </a:txBody>
                  <a:tcPr/>
                </a:tc>
                <a:tc>
                  <a:txBody>
                    <a:bodyPr/>
                    <a:lstStyle/>
                    <a:p>
                      <a:endParaRPr lang="es-MX" dirty="0"/>
                    </a:p>
                  </a:txBody>
                  <a:tcPr/>
                </a:tc>
                <a:tc>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05064"/>
            <a:ext cx="8424936" cy="1200329"/>
          </a:xfrm>
          <a:prstGeom prst="rect">
            <a:avLst/>
          </a:prstGeom>
          <a:noFill/>
        </p:spPr>
        <p:txBody>
          <a:bodyPr wrap="square" rtlCol="0">
            <a:spAutoFit/>
          </a:bodyPr>
          <a:lstStyle/>
          <a:p>
            <a:endParaRPr lang="es-MX" b="1" dirty="0">
              <a:solidFill>
                <a:prstClr val="black"/>
              </a:solidFill>
            </a:endParaRPr>
          </a:p>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dirty="0">
                <a:solidFill>
                  <a:prstClr val="black"/>
                </a:solidFill>
              </a:rPr>
              <a:t> Informes </a:t>
            </a:r>
            <a:r>
              <a:rPr lang="es-MX" dirty="0" smtClean="0">
                <a:solidFill>
                  <a:prstClr val="black"/>
                </a:solidFill>
              </a:rPr>
              <a:t>finales </a:t>
            </a:r>
            <a:r>
              <a:rPr lang="es-MX" dirty="0">
                <a:solidFill>
                  <a:prstClr val="black"/>
                </a:solidFill>
              </a:rPr>
              <a:t>de los proyectos apoyados  </a:t>
            </a:r>
          </a:p>
        </p:txBody>
      </p:sp>
      <p:sp>
        <p:nvSpPr>
          <p:cNvPr id="3" name="16 Rectángulo"/>
          <p:cNvSpPr/>
          <p:nvPr/>
        </p:nvSpPr>
        <p:spPr>
          <a:xfrm>
            <a:off x="539552" y="1340768"/>
            <a:ext cx="8136904"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5" name="Table 4"/>
          <p:cNvGraphicFramePr>
            <a:graphicFrameLocks noGrp="1"/>
          </p:cNvGraphicFramePr>
          <p:nvPr/>
        </p:nvGraphicFramePr>
        <p:xfrm>
          <a:off x="539553" y="1700808"/>
          <a:ext cx="8136903" cy="2011680"/>
        </p:xfrm>
        <a:graphic>
          <a:graphicData uri="http://schemas.openxmlformats.org/drawingml/2006/table">
            <a:tbl>
              <a:tblPr firstRow="1" bandRow="1">
                <a:tableStyleId>{8799B23B-EC83-4686-B30A-512413B5E67A}</a:tableStyleId>
              </a:tblPr>
              <a:tblGrid>
                <a:gridCol w="1612243"/>
                <a:gridCol w="2132172"/>
                <a:gridCol w="4392488"/>
              </a:tblGrid>
              <a:tr h="370840">
                <a:tc>
                  <a:txBody>
                    <a:bodyPr/>
                    <a:lstStyle/>
                    <a:p>
                      <a:pPr algn="ctr"/>
                      <a:r>
                        <a:rPr lang="es-MX" dirty="0" smtClean="0"/>
                        <a:t>Meta</a:t>
                      </a:r>
                      <a:endParaRPr lang="es-MX" dirty="0"/>
                    </a:p>
                  </a:txBody>
                  <a:tcPr/>
                </a:tc>
                <a:tc>
                  <a:txBody>
                    <a:bodyPr/>
                    <a:lstStyle/>
                    <a:p>
                      <a:pPr algn="ctr"/>
                      <a:r>
                        <a:rPr lang="es-MX" dirty="0" smtClean="0"/>
                        <a:t>Avance</a:t>
                      </a:r>
                      <a:r>
                        <a:rPr lang="es-MX" baseline="0" dirty="0" smtClean="0"/>
                        <a:t> diciembre 2015</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sz="1400" dirty="0" smtClean="0"/>
                        <a:t>4%</a:t>
                      </a:r>
                      <a:endParaRPr lang="es-MX" sz="1400" dirty="0"/>
                    </a:p>
                  </a:txBody>
                  <a:tcPr/>
                </a:tc>
                <a:tc>
                  <a:txBody>
                    <a:bodyPr/>
                    <a:lstStyle/>
                    <a:p>
                      <a:pPr algn="ctr"/>
                      <a:r>
                        <a:rPr lang="es-MX" sz="1400" dirty="0" smtClean="0"/>
                        <a:t>4.6</a:t>
                      </a:r>
                      <a:endParaRPr lang="es-MX" sz="1400" dirty="0"/>
                    </a:p>
                  </a:txBody>
                  <a:tcPr/>
                </a:tc>
                <a:tc>
                  <a:txBody>
                    <a:bodyPr/>
                    <a:lstStyle/>
                    <a:p>
                      <a:pPr algn="ctr"/>
                      <a:r>
                        <a:rPr lang="es-MX" sz="1400" dirty="0" smtClean="0"/>
                        <a:t>Resultados basados en una muestra de 13,979 MIPYMES apoyadas que reportaron en su informe final un incremento en su productividad total de los factores del 4.6% en promedio. Los resultados son calculados por el Sistema Emprendedor por medio de variables que el beneficiario reporta </a:t>
                      </a:r>
                      <a:r>
                        <a:rPr lang="es-MX" sz="1400" dirty="0" smtClean="0"/>
                        <a:t>en </a:t>
                      </a:r>
                      <a:r>
                        <a:rPr lang="es-MX" sz="1400" dirty="0" smtClean="0"/>
                        <a:t>su informe final. </a:t>
                      </a:r>
                      <a:endParaRPr lang="es-MX" sz="1400" dirty="0"/>
                    </a:p>
                  </a:txBody>
                  <a:tcPr/>
                </a:tc>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252</Words>
  <Application>Microsoft Office PowerPoint</Application>
  <PresentationFormat>On-screen Show (4:3)</PresentationFormat>
  <Paragraphs>29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4</cp:revision>
  <dcterms:created xsi:type="dcterms:W3CDTF">2015-09-21T16:56:54Z</dcterms:created>
  <dcterms:modified xsi:type="dcterms:W3CDTF">2016-10-18T03:50:20Z</dcterms:modified>
</cp:coreProperties>
</file>